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Crimson Pro Semi Bold"/>
      <p:regular r:id="rId17"/>
    </p:embeddedFont>
    <p:embeddedFont>
      <p:font typeface="Crimson Pro Semi Bold"/>
      <p:regular r:id="rId18"/>
    </p:embeddedFont>
    <p:embeddedFont>
      <p:font typeface="Crimson Pro Semi Bold"/>
      <p:regular r:id="rId19"/>
    </p:embeddedFont>
    <p:embeddedFont>
      <p:font typeface="Crimson Pro Semi Bold"/>
      <p:regular r:id="rId20"/>
    </p:embeddedFont>
    <p:embeddedFont>
      <p:font typeface="Heebo"/>
      <p:regular r:id="rId21"/>
    </p:embeddedFont>
    <p:embeddedFont>
      <p:font typeface="Heeb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10.sv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-9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4-10.png>
</file>

<file path=ppt/media/image-4-11.svg>
</file>

<file path=ppt/media/image-4-12.png>
</file>

<file path=ppt/media/image-4-13.svg>
</file>

<file path=ppt/media/image-4-2.svg>
</file>

<file path=ppt/media/image-4-3.png>
</file>

<file path=ppt/media/image-4-4.png>
</file>

<file path=ppt/media/image-4-5.svg>
</file>

<file path=ppt/media/image-4-6.png>
</file>

<file path=ppt/media/image-4-7.svg>
</file>

<file path=ppt/media/image-4-8.png>
</file>

<file path=ppt/media/image-4-9.svg>
</file>

<file path=ppt/media/image-5-1.png>
</file>

<file path=ppt/media/image-6-1.png>
</file>

<file path=ppt/media/image-6-10.png>
</file>

<file path=ppt/media/image-6-11.png>
</file>

<file path=ppt/media/image-6-12.png>
</file>

<file path=ppt/media/image-6-13.png>
</file>

<file path=ppt/media/image-6-14.png>
</file>

<file path=ppt/media/image-6-15.png>
</file>

<file path=ppt/media/image-6-16.png>
</file>

<file path=ppt/media/image-6-17.png>
</file>

<file path=ppt/media/image-6-18.png>
</file>

<file path=ppt/media/image-6-19.png>
</file>

<file path=ppt/media/image-6-2.png>
</file>

<file path=ppt/media/image-6-20.png>
</file>

<file path=ppt/media/image-6-21.png>
</file>

<file path=ppt/media/image-6-22.png>
</file>

<file path=ppt/media/image-6-23.png>
</file>

<file path=ppt/media/image-6-24.png>
</file>

<file path=ppt/media/image-6-25.png>
</file>

<file path=ppt/media/image-6-3.png>
</file>

<file path=ppt/media/image-6-4.png>
</file>

<file path=ppt/media/image-6-5.png>
</file>

<file path=ppt/media/image-6-6.png>
</file>

<file path=ppt/media/image-6-7.png>
</file>

<file path=ppt/media/image-6-8.png>
</file>

<file path=ppt/media/image-6-9.png>
</file>

<file path=ppt/media/image-7-1.png>
</file>

<file path=ppt/media/image-8-1.png>
</file>

<file path=ppt/media/image-9-1.png>
</file>

<file path=ppt/media/image-9-2.svg>
</file>

<file path=ppt/media/image-9-3.png>
</file>

<file path=ppt/media/image-9-4.png>
</file>

<file path=ppt/media/image-9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image" Target="../media/image-10-9.png"/><Relationship Id="rId10" Type="http://schemas.openxmlformats.org/officeDocument/2006/relationships/image" Target="../media/image-10-10.svg"/><Relationship Id="rId11" Type="http://schemas.openxmlformats.org/officeDocument/2006/relationships/slideLayout" Target="../slideLayouts/slideLayout11.xml"/><Relationship Id="rId1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svg"/><Relationship Id="rId6" Type="http://schemas.openxmlformats.org/officeDocument/2006/relationships/image" Target="../media/image-4-6.png"/><Relationship Id="rId7" Type="http://schemas.openxmlformats.org/officeDocument/2006/relationships/image" Target="../media/image-4-7.svg"/><Relationship Id="rId8" Type="http://schemas.openxmlformats.org/officeDocument/2006/relationships/image" Target="../media/image-4-8.png"/><Relationship Id="rId9" Type="http://schemas.openxmlformats.org/officeDocument/2006/relationships/image" Target="../media/image-4-9.svg"/><Relationship Id="rId10" Type="http://schemas.openxmlformats.org/officeDocument/2006/relationships/image" Target="../media/image-4-10.png"/><Relationship Id="rId11" Type="http://schemas.openxmlformats.org/officeDocument/2006/relationships/image" Target="../media/image-4-11.svg"/><Relationship Id="rId12" Type="http://schemas.openxmlformats.org/officeDocument/2006/relationships/image" Target="../media/image-4-12.png"/><Relationship Id="rId13" Type="http://schemas.openxmlformats.org/officeDocument/2006/relationships/image" Target="../media/image-4-13.svg"/><Relationship Id="rId14" Type="http://schemas.openxmlformats.org/officeDocument/2006/relationships/slideLayout" Target="../slideLayouts/slideLayout5.xml"/><Relationship Id="rId1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image" Target="../media/image-6-7.png"/><Relationship Id="rId8" Type="http://schemas.openxmlformats.org/officeDocument/2006/relationships/image" Target="../media/image-6-8.png"/><Relationship Id="rId9" Type="http://schemas.openxmlformats.org/officeDocument/2006/relationships/image" Target="../media/image-6-9.png"/><Relationship Id="rId10" Type="http://schemas.openxmlformats.org/officeDocument/2006/relationships/image" Target="../media/image-6-10.png"/><Relationship Id="rId11" Type="http://schemas.openxmlformats.org/officeDocument/2006/relationships/image" Target="../media/image-6-11.png"/><Relationship Id="rId12" Type="http://schemas.openxmlformats.org/officeDocument/2006/relationships/image" Target="../media/image-6-12.png"/><Relationship Id="rId13" Type="http://schemas.openxmlformats.org/officeDocument/2006/relationships/image" Target="../media/image-6-13.png"/><Relationship Id="rId14" Type="http://schemas.openxmlformats.org/officeDocument/2006/relationships/image" Target="../media/image-6-14.png"/><Relationship Id="rId15" Type="http://schemas.openxmlformats.org/officeDocument/2006/relationships/image" Target="../media/image-6-15.png"/><Relationship Id="rId16" Type="http://schemas.openxmlformats.org/officeDocument/2006/relationships/image" Target="../media/image-6-16.png"/><Relationship Id="rId17" Type="http://schemas.openxmlformats.org/officeDocument/2006/relationships/image" Target="../media/image-6-17.png"/><Relationship Id="rId18" Type="http://schemas.openxmlformats.org/officeDocument/2006/relationships/image" Target="../media/image-6-18.png"/><Relationship Id="rId19" Type="http://schemas.openxmlformats.org/officeDocument/2006/relationships/image" Target="../media/image-6-19.png"/><Relationship Id="rId20" Type="http://schemas.openxmlformats.org/officeDocument/2006/relationships/image" Target="../media/image-6-20.png"/><Relationship Id="rId21" Type="http://schemas.openxmlformats.org/officeDocument/2006/relationships/image" Target="../media/image-6-21.png"/><Relationship Id="rId22" Type="http://schemas.openxmlformats.org/officeDocument/2006/relationships/image" Target="../media/image-6-22.png"/><Relationship Id="rId23" Type="http://schemas.openxmlformats.org/officeDocument/2006/relationships/image" Target="../media/image-6-23.png"/><Relationship Id="rId24" Type="http://schemas.openxmlformats.org/officeDocument/2006/relationships/image" Target="../media/image-6-24.png"/><Relationship Id="rId25" Type="http://schemas.openxmlformats.org/officeDocument/2006/relationships/image" Target="../media/image-6-25.png"/><Relationship Id="rId26" Type="http://schemas.openxmlformats.org/officeDocument/2006/relationships/slideLayout" Target="../slideLayouts/slideLayout7.xml"/><Relationship Id="rId2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sv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slideLayout" Target="../slideLayouts/slideLayout10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Uncovering insights from 3,900 purchases to drive strategic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641271"/>
            <a:ext cx="1696760" cy="426244"/>
          </a:xfrm>
          <a:prstGeom prst="roundRect">
            <a:avLst>
              <a:gd name="adj" fmla="val 6386"/>
            </a:avLst>
          </a:prstGeom>
          <a:solidFill>
            <a:srgbClr val="CCD7F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29878" y="763667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709255"/>
            <a:ext cx="1152406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ACTION PLAN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1158240"/>
            <a:ext cx="66005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Strategic Recommendations</a:t>
            </a:r>
            <a:endParaRPr lang="en-US" sz="4450" dirty="0"/>
          </a:p>
        </p:txBody>
      </p:sp>
      <p:sp>
        <p:nvSpPr>
          <p:cNvPr id="6" name="Shape 3"/>
          <p:cNvSpPr/>
          <p:nvPr/>
        </p:nvSpPr>
        <p:spPr>
          <a:xfrm>
            <a:off x="793790" y="2207181"/>
            <a:ext cx="6407944" cy="2577108"/>
          </a:xfrm>
          <a:prstGeom prst="roundRect">
            <a:avLst>
              <a:gd name="adj" fmla="val 1320"/>
            </a:avLst>
          </a:prstGeom>
          <a:solidFill>
            <a:srgbClr val="F2EEEE"/>
          </a:solidFill>
          <a:ln/>
        </p:spPr>
      </p:sp>
      <p:sp>
        <p:nvSpPr>
          <p:cNvPr id="7" name="Shape 4"/>
          <p:cNvSpPr/>
          <p:nvPr/>
        </p:nvSpPr>
        <p:spPr>
          <a:xfrm>
            <a:off x="1020604" y="243399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150FE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07770" y="2621042"/>
            <a:ext cx="306110" cy="30611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020604" y="33412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1020604" y="3831669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Promote exclusive benefits to convert 73% non-subscribers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7428548" y="2207181"/>
            <a:ext cx="6408063" cy="2577108"/>
          </a:xfrm>
          <a:prstGeom prst="roundRect">
            <a:avLst>
              <a:gd name="adj" fmla="val 1320"/>
            </a:avLst>
          </a:prstGeom>
          <a:solidFill>
            <a:srgbClr val="F2EEEE"/>
          </a:solidFill>
          <a:ln/>
        </p:spPr>
      </p:sp>
      <p:sp>
        <p:nvSpPr>
          <p:cNvPr id="12" name="Shape 8"/>
          <p:cNvSpPr/>
          <p:nvPr/>
        </p:nvSpPr>
        <p:spPr>
          <a:xfrm>
            <a:off x="7655362" y="243399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150FE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42528" y="2621042"/>
            <a:ext cx="306110" cy="30611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55362" y="33412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Loyalty Programs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655362" y="3831669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Reward repeat buyers to strengthen 80% loyal segment</a:t>
            </a:r>
            <a:endParaRPr lang="en-US" sz="1750" dirty="0"/>
          </a:p>
        </p:txBody>
      </p:sp>
      <p:sp>
        <p:nvSpPr>
          <p:cNvPr id="16" name="Shape 11"/>
          <p:cNvSpPr/>
          <p:nvPr/>
        </p:nvSpPr>
        <p:spPr>
          <a:xfrm>
            <a:off x="793790" y="5011103"/>
            <a:ext cx="6407944" cy="2577108"/>
          </a:xfrm>
          <a:prstGeom prst="roundRect">
            <a:avLst>
              <a:gd name="adj" fmla="val 1320"/>
            </a:avLst>
          </a:prstGeom>
          <a:solidFill>
            <a:srgbClr val="F2EEEE"/>
          </a:solidFill>
          <a:ln/>
        </p:spPr>
      </p:sp>
      <p:sp>
        <p:nvSpPr>
          <p:cNvPr id="17" name="Shape 12"/>
          <p:cNvSpPr/>
          <p:nvPr/>
        </p:nvSpPr>
        <p:spPr>
          <a:xfrm>
            <a:off x="1020604" y="5237917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150FE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07770" y="5424964"/>
            <a:ext cx="306110" cy="306110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1020604" y="61451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Discount Strategy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1020604" y="6635591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Balance promotions with margin control across categories</a:t>
            </a:r>
            <a:endParaRPr lang="en-US" sz="1750" dirty="0"/>
          </a:p>
        </p:txBody>
      </p:sp>
      <p:sp>
        <p:nvSpPr>
          <p:cNvPr id="21" name="Shape 15"/>
          <p:cNvSpPr/>
          <p:nvPr/>
        </p:nvSpPr>
        <p:spPr>
          <a:xfrm>
            <a:off x="7428548" y="5011103"/>
            <a:ext cx="6408063" cy="2577108"/>
          </a:xfrm>
          <a:prstGeom prst="roundRect">
            <a:avLst>
              <a:gd name="adj" fmla="val 1320"/>
            </a:avLst>
          </a:prstGeom>
          <a:solidFill>
            <a:srgbClr val="F2EEEE"/>
          </a:solidFill>
          <a:ln/>
        </p:spPr>
      </p:sp>
      <p:sp>
        <p:nvSpPr>
          <p:cNvPr id="22" name="Shape 16"/>
          <p:cNvSpPr/>
          <p:nvPr/>
        </p:nvSpPr>
        <p:spPr>
          <a:xfrm>
            <a:off x="7655362" y="5237917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150FE"/>
          </a:solidFill>
          <a:ln/>
        </p:spPr>
      </p:sp>
      <p:pic>
        <p:nvPicPr>
          <p:cNvPr id="23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42528" y="5424964"/>
            <a:ext cx="306110" cy="306110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7655362" y="61451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25" name="Text 18"/>
          <p:cNvSpPr/>
          <p:nvPr/>
        </p:nvSpPr>
        <p:spPr>
          <a:xfrm>
            <a:off x="7655362" y="6635591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Focus on high-revenue age groups and express shipping users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764858"/>
            <a:ext cx="1152644" cy="426244"/>
          </a:xfrm>
          <a:prstGeom prst="roundRect">
            <a:avLst>
              <a:gd name="adj" fmla="val 6386"/>
            </a:avLst>
          </a:prstGeom>
          <a:solidFill>
            <a:srgbClr val="CCD7FF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832842"/>
            <a:ext cx="88046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OVERVIEW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2818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Project Scope</a:t>
            </a:r>
            <a:endParaRPr lang="en-US" sz="44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85918"/>
            <a:ext cx="8284131" cy="462367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638943" y="36547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Analysis Goals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638943" y="4235887"/>
            <a:ext cx="4205168" cy="20523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Spending patterns across demographics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Customer segmentation insights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Product preferences by category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Subscription behavior trends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80190" y="917496"/>
            <a:ext cx="1886188" cy="441484"/>
          </a:xfrm>
          <a:prstGeom prst="roundRect">
            <a:avLst>
              <a:gd name="adj" fmla="val 6165"/>
            </a:avLst>
          </a:prstGeom>
          <a:noFill/>
          <a:ln w="7620">
            <a:solidFill>
              <a:srgbClr val="2150FE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423898" y="993100"/>
            <a:ext cx="159877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150FE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DATA FOUNDATION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6280190" y="144970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6280190" y="2611993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3,900</a:t>
            </a:r>
            <a:endParaRPr lang="en-US" sz="5850" dirty="0"/>
          </a:p>
        </p:txBody>
      </p:sp>
      <p:sp>
        <p:nvSpPr>
          <p:cNvPr id="7" name="Text 4"/>
          <p:cNvSpPr/>
          <p:nvPr/>
        </p:nvSpPr>
        <p:spPr>
          <a:xfrm>
            <a:off x="6280190" y="3643789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6280190" y="4134207"/>
            <a:ext cx="23298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Transactions analyzed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8893493" y="2611993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18</a:t>
            </a:r>
            <a:endParaRPr lang="en-US" sz="5850" dirty="0"/>
          </a:p>
        </p:txBody>
      </p:sp>
      <p:sp>
        <p:nvSpPr>
          <p:cNvPr id="10" name="Text 7"/>
          <p:cNvSpPr/>
          <p:nvPr/>
        </p:nvSpPr>
        <p:spPr>
          <a:xfrm>
            <a:off x="8893493" y="3643789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Data Points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893493" y="4134207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Features per transaction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06795" y="2611993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50</a:t>
            </a:r>
            <a:endParaRPr lang="en-US" sz="5850" dirty="0"/>
          </a:p>
        </p:txBody>
      </p:sp>
      <p:sp>
        <p:nvSpPr>
          <p:cNvPr id="13" name="Text 10"/>
          <p:cNvSpPr/>
          <p:nvPr/>
        </p:nvSpPr>
        <p:spPr>
          <a:xfrm>
            <a:off x="11506795" y="3643789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Locations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1506795" y="4134207"/>
            <a:ext cx="23298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Geographic coverage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8893493" y="5426988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4</a:t>
            </a:r>
            <a:endParaRPr lang="en-US" sz="5850" dirty="0"/>
          </a:p>
        </p:txBody>
      </p:sp>
      <p:sp>
        <p:nvSpPr>
          <p:cNvPr id="16" name="Text 13"/>
          <p:cNvSpPr/>
          <p:nvPr/>
        </p:nvSpPr>
        <p:spPr>
          <a:xfrm>
            <a:off x="8893493" y="6458783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Categories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8893493" y="6949202"/>
            <a:ext cx="23298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Product segments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654010"/>
            <a:ext cx="1261110" cy="426244"/>
          </a:xfrm>
          <a:prstGeom prst="roundRect">
            <a:avLst>
              <a:gd name="adj" fmla="val 6386"/>
            </a:avLst>
          </a:prstGeom>
          <a:solidFill>
            <a:srgbClr val="CCD7F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29878" y="776407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721995"/>
            <a:ext cx="716756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PYTHON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1170980"/>
            <a:ext cx="58713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Data Preparation Process</a:t>
            </a:r>
            <a:endParaRPr lang="en-US" sz="44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625" y="2219920"/>
            <a:ext cx="12625030" cy="4737497"/>
          </a:xfrm>
          <a:prstGeom prst="rect">
            <a:avLst/>
          </a:prstGeom>
        </p:spPr>
      </p:pic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784546" y="3426646"/>
            <a:ext cx="652135" cy="65213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1203535" y="5623933"/>
            <a:ext cx="1904234" cy="7336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3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Export to Database</a:t>
            </a:r>
            <a:endParaRPr lang="en-US" sz="230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97120" y="3427868"/>
            <a:ext cx="652135" cy="652135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8803678" y="5623933"/>
            <a:ext cx="1904234" cy="7336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3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Engineer Features</a:t>
            </a:r>
            <a:endParaRPr lang="en-US" sz="230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010307" y="3427868"/>
            <a:ext cx="652135" cy="652135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416864" y="5623933"/>
            <a:ext cx="1904234" cy="7336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3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Handle Missing Values</a:t>
            </a:r>
            <a:endParaRPr lang="en-US" sz="2300" dirty="0"/>
          </a:p>
        </p:txBody>
      </p:sp>
      <p:pic>
        <p:nvPicPr>
          <p:cNvPr id="13" name="Image 5" descr="preencoded.png">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623493" y="3427868"/>
            <a:ext cx="652135" cy="652135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4030050" y="5623933"/>
            <a:ext cx="1904234" cy="7336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3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Explore &amp; Clean</a:t>
            </a:r>
            <a:endParaRPr lang="en-US" sz="2300" dirty="0"/>
          </a:p>
        </p:txBody>
      </p:sp>
      <p:pic>
        <p:nvPicPr>
          <p:cNvPr id="15" name="Image 6" descr="preencoded.png">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223636" y="3427868"/>
            <a:ext cx="652135" cy="652135"/>
          </a:xfrm>
          <a:prstGeom prst="rect">
            <a:avLst/>
          </a:prstGeom>
        </p:spPr>
      </p:pic>
      <p:sp>
        <p:nvSpPr>
          <p:cNvPr id="16" name="Text 7"/>
          <p:cNvSpPr/>
          <p:nvPr/>
        </p:nvSpPr>
        <p:spPr>
          <a:xfrm>
            <a:off x="1591065" y="5807346"/>
            <a:ext cx="1904234" cy="366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3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Load Data</a:t>
            </a:r>
            <a:endParaRPr lang="en-US" sz="2300" dirty="0"/>
          </a:p>
        </p:txBody>
      </p:sp>
      <p:sp>
        <p:nvSpPr>
          <p:cNvPr id="17" name="Text 8"/>
          <p:cNvSpPr/>
          <p:nvPr/>
        </p:nvSpPr>
        <p:spPr>
          <a:xfrm>
            <a:off x="793790" y="721256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Cleaned and standardized dataset with feature engineering for deeper analysis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749498"/>
            <a:ext cx="1458754" cy="441484"/>
          </a:xfrm>
          <a:prstGeom prst="roundRect">
            <a:avLst>
              <a:gd name="adj" fmla="val 6165"/>
            </a:avLst>
          </a:prstGeom>
          <a:noFill/>
          <a:ln w="7620">
            <a:solidFill>
              <a:srgbClr val="2150FE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937498" y="825103"/>
            <a:ext cx="117133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150FE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KEY INSIGHTS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2817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Revenue Analysis</a:t>
            </a:r>
            <a:endParaRPr lang="en-US" sz="44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85799"/>
            <a:ext cx="8284131" cy="463903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638943" y="36167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Gender Revenue Gap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638943" y="4197906"/>
            <a:ext cx="420516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Male customers generate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highlight>
                  <a:srgbClr val="2150FE"/>
                </a:highlight>
                <a:latin typeface="Heebo" pitchFamily="34" charset="0"/>
                <a:ea typeface="Heebo" pitchFamily="34" charset="-122"/>
                <a:cs typeface="Heebo" pitchFamily="34" charset="-120"/>
              </a:rPr>
              <a:t>2.1x more revenue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than female customers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638943" y="5127784"/>
            <a:ext cx="420516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Strategic Opportunity: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Develop targeted campaigns to increase female customer engagement and spending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0058" y="772358"/>
            <a:ext cx="4954905" cy="619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Top-Rated Products</a:t>
            </a:r>
            <a:endParaRPr lang="en-US" sz="3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0058" y="1651397"/>
            <a:ext cx="334328" cy="29718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3916" y="1651397"/>
            <a:ext cx="334328" cy="297180"/>
          </a:xfrm>
          <a:prstGeom prst="rect">
            <a:avLst/>
          </a:prstGeom>
        </p:spPr>
      </p:pic>
      <p:pic>
        <p:nvPicPr>
          <p:cNvPr id="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7773" y="1651397"/>
            <a:ext cx="334328" cy="297180"/>
          </a:xfrm>
          <a:prstGeom prst="rect">
            <a:avLst/>
          </a:prstGeom>
        </p:spPr>
      </p:pic>
      <p:pic>
        <p:nvPicPr>
          <p:cNvPr id="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31631" y="1651397"/>
            <a:ext cx="334328" cy="297180"/>
          </a:xfrm>
          <a:prstGeom prst="rect">
            <a:avLst/>
          </a:prstGeom>
        </p:spPr>
      </p:pic>
      <p:pic>
        <p:nvPicPr>
          <p:cNvPr id="8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1631" y="1651397"/>
            <a:ext cx="334328" cy="297180"/>
          </a:xfrm>
          <a:prstGeom prst="rect">
            <a:avLst/>
          </a:prstGeom>
        </p:spPr>
      </p:pic>
      <p:pic>
        <p:nvPicPr>
          <p:cNvPr id="9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15488" y="1651397"/>
            <a:ext cx="334328" cy="297180"/>
          </a:xfrm>
          <a:prstGeom prst="rect">
            <a:avLst/>
          </a:prstGeom>
        </p:spPr>
      </p:pic>
      <p:sp>
        <p:nvSpPr>
          <p:cNvPr id="10" name="Text 1"/>
          <p:cNvSpPr/>
          <p:nvPr/>
        </p:nvSpPr>
        <p:spPr>
          <a:xfrm>
            <a:off x="8198406" y="1703189"/>
            <a:ext cx="453509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3.86</a:t>
            </a:r>
            <a:endParaRPr lang="en-US" sz="1950" dirty="0"/>
          </a:p>
        </p:txBody>
      </p:sp>
      <p:sp>
        <p:nvSpPr>
          <p:cNvPr id="11" name="Text 2"/>
          <p:cNvSpPr/>
          <p:nvPr/>
        </p:nvSpPr>
        <p:spPr>
          <a:xfrm>
            <a:off x="6180058" y="2132528"/>
            <a:ext cx="2477453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Gloves</a:t>
            </a:r>
            <a:endParaRPr lang="en-US" sz="1950" dirty="0"/>
          </a:p>
        </p:txBody>
      </p:sp>
      <p:sp>
        <p:nvSpPr>
          <p:cNvPr id="12" name="Text 3"/>
          <p:cNvSpPr/>
          <p:nvPr/>
        </p:nvSpPr>
        <p:spPr>
          <a:xfrm>
            <a:off x="6180058" y="2546033"/>
            <a:ext cx="7756684" cy="297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Highest rated item</a:t>
            </a:r>
            <a:endParaRPr lang="en-US" sz="1550" dirty="0"/>
          </a:p>
        </p:txBody>
      </p:sp>
      <p:pic>
        <p:nvPicPr>
          <p:cNvPr id="13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80058" y="3189446"/>
            <a:ext cx="334328" cy="297180"/>
          </a:xfrm>
          <a:prstGeom prst="rect">
            <a:avLst/>
          </a:prstGeom>
        </p:spPr>
      </p:pic>
      <p:pic>
        <p:nvPicPr>
          <p:cNvPr id="14" name="Image 8" descr="preencoded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63916" y="3189446"/>
            <a:ext cx="334328" cy="297180"/>
          </a:xfrm>
          <a:prstGeom prst="rect">
            <a:avLst/>
          </a:prstGeom>
        </p:spPr>
      </p:pic>
      <p:pic>
        <p:nvPicPr>
          <p:cNvPr id="15" name="Image 9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47773" y="3189446"/>
            <a:ext cx="334328" cy="297180"/>
          </a:xfrm>
          <a:prstGeom prst="rect">
            <a:avLst/>
          </a:prstGeom>
        </p:spPr>
      </p:pic>
      <p:pic>
        <p:nvPicPr>
          <p:cNvPr id="16" name="Image 10" descr="preencoded.png">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331631" y="3189446"/>
            <a:ext cx="334328" cy="297180"/>
          </a:xfrm>
          <a:prstGeom prst="rect">
            <a:avLst/>
          </a:prstGeom>
        </p:spPr>
      </p:pic>
      <p:pic>
        <p:nvPicPr>
          <p:cNvPr id="17" name="Image 11" descr="preencoded.png">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331631" y="3189446"/>
            <a:ext cx="334328" cy="297180"/>
          </a:xfrm>
          <a:prstGeom prst="rect">
            <a:avLst/>
          </a:prstGeom>
        </p:spPr>
      </p:pic>
      <p:pic>
        <p:nvPicPr>
          <p:cNvPr id="18" name="Image 12" descr="preencoded.png">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715488" y="3189446"/>
            <a:ext cx="334328" cy="297180"/>
          </a:xfrm>
          <a:prstGeom prst="rect">
            <a:avLst/>
          </a:prstGeom>
        </p:spPr>
      </p:pic>
      <p:sp>
        <p:nvSpPr>
          <p:cNvPr id="19" name="Text 4"/>
          <p:cNvSpPr/>
          <p:nvPr/>
        </p:nvSpPr>
        <p:spPr>
          <a:xfrm>
            <a:off x="8198406" y="3241238"/>
            <a:ext cx="452557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3.84</a:t>
            </a:r>
            <a:endParaRPr lang="en-US" sz="1950" dirty="0"/>
          </a:p>
        </p:txBody>
      </p:sp>
      <p:sp>
        <p:nvSpPr>
          <p:cNvPr id="20" name="Text 5"/>
          <p:cNvSpPr/>
          <p:nvPr/>
        </p:nvSpPr>
        <p:spPr>
          <a:xfrm>
            <a:off x="6180058" y="3670578"/>
            <a:ext cx="2477453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Sandals</a:t>
            </a:r>
            <a:endParaRPr lang="en-US" sz="1950" dirty="0"/>
          </a:p>
        </p:txBody>
      </p:sp>
      <p:sp>
        <p:nvSpPr>
          <p:cNvPr id="21" name="Text 6"/>
          <p:cNvSpPr/>
          <p:nvPr/>
        </p:nvSpPr>
        <p:spPr>
          <a:xfrm>
            <a:off x="6180058" y="4084082"/>
            <a:ext cx="7756684" cy="297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Strong customer satisfaction</a:t>
            </a:r>
            <a:endParaRPr lang="en-US" sz="1550" dirty="0"/>
          </a:p>
        </p:txBody>
      </p:sp>
      <p:pic>
        <p:nvPicPr>
          <p:cNvPr id="22" name="Image 13" descr="preencoded.png">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180058" y="4727496"/>
            <a:ext cx="334328" cy="297180"/>
          </a:xfrm>
          <a:prstGeom prst="rect">
            <a:avLst/>
          </a:prstGeom>
        </p:spPr>
      </p:pic>
      <p:pic>
        <p:nvPicPr>
          <p:cNvPr id="23" name="Image 14" descr="preencoded.png">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563916" y="4727496"/>
            <a:ext cx="334328" cy="297180"/>
          </a:xfrm>
          <a:prstGeom prst="rect">
            <a:avLst/>
          </a:prstGeom>
        </p:spPr>
      </p:pic>
      <p:pic>
        <p:nvPicPr>
          <p:cNvPr id="24" name="Image 15" descr="preencoded.png">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947773" y="4727496"/>
            <a:ext cx="334328" cy="297180"/>
          </a:xfrm>
          <a:prstGeom prst="rect">
            <a:avLst/>
          </a:prstGeom>
        </p:spPr>
      </p:pic>
      <p:pic>
        <p:nvPicPr>
          <p:cNvPr id="25" name="Image 16" descr="preencoded.png">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331631" y="4727496"/>
            <a:ext cx="334328" cy="297180"/>
          </a:xfrm>
          <a:prstGeom prst="rect">
            <a:avLst/>
          </a:prstGeom>
        </p:spPr>
      </p:pic>
      <p:pic>
        <p:nvPicPr>
          <p:cNvPr id="26" name="Image 17" descr="preencoded.png">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331631" y="4727496"/>
            <a:ext cx="334328" cy="297180"/>
          </a:xfrm>
          <a:prstGeom prst="rect">
            <a:avLst/>
          </a:prstGeom>
        </p:spPr>
      </p:pic>
      <p:pic>
        <p:nvPicPr>
          <p:cNvPr id="27" name="Image 18" descr="preencoded.png">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7715488" y="4727496"/>
            <a:ext cx="334328" cy="297180"/>
          </a:xfrm>
          <a:prstGeom prst="rect">
            <a:avLst/>
          </a:prstGeom>
        </p:spPr>
      </p:pic>
      <p:sp>
        <p:nvSpPr>
          <p:cNvPr id="28" name="Text 7"/>
          <p:cNvSpPr/>
          <p:nvPr/>
        </p:nvSpPr>
        <p:spPr>
          <a:xfrm>
            <a:off x="8198406" y="4779288"/>
            <a:ext cx="443627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3.82</a:t>
            </a:r>
            <a:endParaRPr lang="en-US" sz="1950" dirty="0"/>
          </a:p>
        </p:txBody>
      </p:sp>
      <p:sp>
        <p:nvSpPr>
          <p:cNvPr id="29" name="Text 8"/>
          <p:cNvSpPr/>
          <p:nvPr/>
        </p:nvSpPr>
        <p:spPr>
          <a:xfrm>
            <a:off x="6180058" y="5208627"/>
            <a:ext cx="2477453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Boots</a:t>
            </a:r>
            <a:endParaRPr lang="en-US" sz="1950" dirty="0"/>
          </a:p>
        </p:txBody>
      </p:sp>
      <p:sp>
        <p:nvSpPr>
          <p:cNvPr id="30" name="Text 9"/>
          <p:cNvSpPr/>
          <p:nvPr/>
        </p:nvSpPr>
        <p:spPr>
          <a:xfrm>
            <a:off x="6180058" y="5622131"/>
            <a:ext cx="7756684" cy="297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Consistent quality</a:t>
            </a:r>
            <a:endParaRPr lang="en-US" sz="1550" dirty="0"/>
          </a:p>
        </p:txBody>
      </p:sp>
      <p:pic>
        <p:nvPicPr>
          <p:cNvPr id="31" name="Image 19" descr="preencoded.png">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180058" y="6265545"/>
            <a:ext cx="334328" cy="297180"/>
          </a:xfrm>
          <a:prstGeom prst="rect">
            <a:avLst/>
          </a:prstGeom>
        </p:spPr>
      </p:pic>
      <p:pic>
        <p:nvPicPr>
          <p:cNvPr id="32" name="Image 20" descr="preencoded.png">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6563916" y="6265545"/>
            <a:ext cx="334328" cy="297180"/>
          </a:xfrm>
          <a:prstGeom prst="rect">
            <a:avLst/>
          </a:prstGeom>
        </p:spPr>
      </p:pic>
      <p:pic>
        <p:nvPicPr>
          <p:cNvPr id="33" name="Image 21" descr="preencoded.png">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6947773" y="6265545"/>
            <a:ext cx="334328" cy="297180"/>
          </a:xfrm>
          <a:prstGeom prst="rect">
            <a:avLst/>
          </a:prstGeom>
        </p:spPr>
      </p:pic>
      <p:pic>
        <p:nvPicPr>
          <p:cNvPr id="34" name="Image 22" descr="preencoded.png">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7331631" y="6265545"/>
            <a:ext cx="334328" cy="297180"/>
          </a:xfrm>
          <a:prstGeom prst="rect">
            <a:avLst/>
          </a:prstGeom>
        </p:spPr>
      </p:pic>
      <p:pic>
        <p:nvPicPr>
          <p:cNvPr id="35" name="Image 23" descr="preencoded.png">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7331631" y="6265545"/>
            <a:ext cx="334328" cy="297180"/>
          </a:xfrm>
          <a:prstGeom prst="rect">
            <a:avLst/>
          </a:prstGeom>
        </p:spPr>
      </p:pic>
      <p:pic>
        <p:nvPicPr>
          <p:cNvPr id="36" name="Image 24" descr="preencoded.png">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7715488" y="6265545"/>
            <a:ext cx="334328" cy="297180"/>
          </a:xfrm>
          <a:prstGeom prst="rect">
            <a:avLst/>
          </a:prstGeom>
        </p:spPr>
      </p:pic>
      <p:sp>
        <p:nvSpPr>
          <p:cNvPr id="37" name="Text 10"/>
          <p:cNvSpPr/>
          <p:nvPr/>
        </p:nvSpPr>
        <p:spPr>
          <a:xfrm>
            <a:off x="8198406" y="6317337"/>
            <a:ext cx="468273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3.80</a:t>
            </a:r>
            <a:endParaRPr lang="en-US" sz="1950" dirty="0"/>
          </a:p>
        </p:txBody>
      </p:sp>
      <p:sp>
        <p:nvSpPr>
          <p:cNvPr id="38" name="Text 11"/>
          <p:cNvSpPr/>
          <p:nvPr/>
        </p:nvSpPr>
        <p:spPr>
          <a:xfrm>
            <a:off x="6180058" y="6746677"/>
            <a:ext cx="2477453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Hat</a:t>
            </a:r>
            <a:endParaRPr lang="en-US" sz="1950" dirty="0"/>
          </a:p>
        </p:txBody>
      </p:sp>
      <p:sp>
        <p:nvSpPr>
          <p:cNvPr id="39" name="Text 12"/>
          <p:cNvSpPr/>
          <p:nvPr/>
        </p:nvSpPr>
        <p:spPr>
          <a:xfrm>
            <a:off x="6180058" y="7160181"/>
            <a:ext cx="7756684" cy="297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Popular accessory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565791" y="1034772"/>
            <a:ext cx="1618893" cy="284798"/>
          </a:xfrm>
          <a:prstGeom prst="roundRect">
            <a:avLst>
              <a:gd name="adj" fmla="val 7022"/>
            </a:avLst>
          </a:prstGeom>
          <a:solidFill>
            <a:srgbClr val="CCD7FF"/>
          </a:solidFill>
          <a:ln/>
        </p:spPr>
      </p:sp>
      <p:sp>
        <p:nvSpPr>
          <p:cNvPr id="3" name="Text 1"/>
          <p:cNvSpPr/>
          <p:nvPr/>
        </p:nvSpPr>
        <p:spPr>
          <a:xfrm>
            <a:off x="1665684" y="1084659"/>
            <a:ext cx="1419106" cy="185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CUSTOMER SEGMENTS</a:t>
            </a:r>
            <a:endParaRPr lang="en-US" sz="1000" dirty="0"/>
          </a:p>
        </p:txBody>
      </p:sp>
      <p:sp>
        <p:nvSpPr>
          <p:cNvPr id="4" name="Text 2"/>
          <p:cNvSpPr/>
          <p:nvPr/>
        </p:nvSpPr>
        <p:spPr>
          <a:xfrm>
            <a:off x="1565791" y="1368504"/>
            <a:ext cx="4166116" cy="520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2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Loyalty Distribution</a:t>
            </a:r>
            <a:endParaRPr lang="en-US" sz="3250" dirty="0"/>
          </a:p>
        </p:txBody>
      </p:sp>
      <p:sp>
        <p:nvSpPr>
          <p:cNvPr id="5" name="Text 3"/>
          <p:cNvSpPr/>
          <p:nvPr/>
        </p:nvSpPr>
        <p:spPr>
          <a:xfrm>
            <a:off x="1565791" y="2195155"/>
            <a:ext cx="2082998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Customer Classification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565791" y="2577941"/>
            <a:ext cx="3760232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Based on purchase history and behavior patterns</a:t>
            </a:r>
            <a:endParaRPr lang="en-US" sz="1300" dirty="0"/>
          </a:p>
        </p:txBody>
      </p:sp>
      <p:sp>
        <p:nvSpPr>
          <p:cNvPr id="7" name="Shape 5"/>
          <p:cNvSpPr/>
          <p:nvPr/>
        </p:nvSpPr>
        <p:spPr>
          <a:xfrm>
            <a:off x="1565791" y="2946797"/>
            <a:ext cx="3760232" cy="1288494"/>
          </a:xfrm>
          <a:prstGeom prst="roundRect">
            <a:avLst>
              <a:gd name="adj" fmla="val 1940"/>
            </a:avLst>
          </a:prstGeom>
          <a:solidFill>
            <a:srgbClr val="F2EEEE"/>
          </a:solidFill>
          <a:ln/>
        </p:spPr>
      </p:sp>
      <p:sp>
        <p:nvSpPr>
          <p:cNvPr id="8" name="Text 6"/>
          <p:cNvSpPr/>
          <p:nvPr/>
        </p:nvSpPr>
        <p:spPr>
          <a:xfrm>
            <a:off x="1732359" y="3113365"/>
            <a:ext cx="2082998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Loyal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732359" y="3496151"/>
            <a:ext cx="3427095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3,116 customers</a:t>
            </a:r>
            <a:endParaRPr lang="en-US" sz="1300" dirty="0"/>
          </a:p>
        </p:txBody>
      </p:sp>
      <p:sp>
        <p:nvSpPr>
          <p:cNvPr id="10" name="Text 8"/>
          <p:cNvSpPr/>
          <p:nvPr/>
        </p:nvSpPr>
        <p:spPr>
          <a:xfrm>
            <a:off x="1732359" y="3837503"/>
            <a:ext cx="3427095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80%</a:t>
            </a:r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of base</a:t>
            </a:r>
            <a:endParaRPr lang="en-US" sz="1300" dirty="0"/>
          </a:p>
        </p:txBody>
      </p:sp>
      <p:sp>
        <p:nvSpPr>
          <p:cNvPr id="11" name="Shape 9"/>
          <p:cNvSpPr/>
          <p:nvPr/>
        </p:nvSpPr>
        <p:spPr>
          <a:xfrm>
            <a:off x="1565791" y="4357688"/>
            <a:ext cx="3760232" cy="1288494"/>
          </a:xfrm>
          <a:prstGeom prst="roundRect">
            <a:avLst>
              <a:gd name="adj" fmla="val 1940"/>
            </a:avLst>
          </a:prstGeom>
          <a:solidFill>
            <a:srgbClr val="F2EEEE"/>
          </a:solidFill>
          <a:ln/>
        </p:spPr>
      </p:sp>
      <p:sp>
        <p:nvSpPr>
          <p:cNvPr id="12" name="Text 10"/>
          <p:cNvSpPr/>
          <p:nvPr/>
        </p:nvSpPr>
        <p:spPr>
          <a:xfrm>
            <a:off x="1732359" y="4524256"/>
            <a:ext cx="2082998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Returning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732359" y="4907042"/>
            <a:ext cx="3427095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701 customers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1732359" y="5248394"/>
            <a:ext cx="3427095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18%</a:t>
            </a:r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of base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1565791" y="5768578"/>
            <a:ext cx="3760232" cy="1288494"/>
          </a:xfrm>
          <a:prstGeom prst="roundRect">
            <a:avLst>
              <a:gd name="adj" fmla="val 1940"/>
            </a:avLst>
          </a:prstGeom>
          <a:solidFill>
            <a:srgbClr val="F2EEEE"/>
          </a:solidFill>
          <a:ln/>
        </p:spPr>
      </p:sp>
      <p:sp>
        <p:nvSpPr>
          <p:cNvPr id="16" name="Text 14"/>
          <p:cNvSpPr/>
          <p:nvPr/>
        </p:nvSpPr>
        <p:spPr>
          <a:xfrm>
            <a:off x="1732359" y="5935147"/>
            <a:ext cx="2082998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New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732359" y="6317933"/>
            <a:ext cx="3427095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83 customers</a:t>
            </a:r>
            <a:endParaRPr lang="en-US" sz="1300" dirty="0"/>
          </a:p>
        </p:txBody>
      </p:sp>
      <p:sp>
        <p:nvSpPr>
          <p:cNvPr id="18" name="Text 16"/>
          <p:cNvSpPr/>
          <p:nvPr/>
        </p:nvSpPr>
        <p:spPr>
          <a:xfrm>
            <a:off x="1732359" y="6659285"/>
            <a:ext cx="3427095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2%</a:t>
            </a:r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of base</a:t>
            </a:r>
            <a:endParaRPr lang="en-US" sz="1300" dirty="0"/>
          </a:p>
        </p:txBody>
      </p:sp>
      <p:pic>
        <p:nvPicPr>
          <p:cNvPr id="1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40122" y="2587585"/>
            <a:ext cx="7331869" cy="409217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56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Subscription Impact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19695"/>
            <a:ext cx="8284131" cy="438173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2895362" y="6731913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104C"/>
          </a:solidFill>
          <a:ln/>
        </p:spPr>
      </p:sp>
      <p:sp>
        <p:nvSpPr>
          <p:cNvPr id="5" name="Text 2"/>
          <p:cNvSpPr/>
          <p:nvPr/>
        </p:nvSpPr>
        <p:spPr>
          <a:xfrm>
            <a:off x="3183136" y="6731913"/>
            <a:ext cx="1676519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Non-Subscribers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5012055" y="6731913"/>
            <a:ext cx="226814" cy="226814"/>
          </a:xfrm>
          <a:prstGeom prst="roundRect">
            <a:avLst>
              <a:gd name="adj" fmla="val 8063"/>
            </a:avLst>
          </a:prstGeom>
          <a:solidFill>
            <a:srgbClr val="1345FE"/>
          </a:solidFill>
          <a:ln/>
        </p:spPr>
      </p:sp>
      <p:sp>
        <p:nvSpPr>
          <p:cNvPr id="7" name="Text 4"/>
          <p:cNvSpPr/>
          <p:nvPr/>
        </p:nvSpPr>
        <p:spPr>
          <a:xfrm>
            <a:off x="5299829" y="6731913"/>
            <a:ext cx="119765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Subscribers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638943" y="2925485"/>
            <a:ext cx="30396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Subscription Opportunity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638943" y="3506629"/>
            <a:ext cx="420516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Only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150FE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27%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of customers are subscribers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38943" y="4073604"/>
            <a:ext cx="420516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Average Spend: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638943" y="4640580"/>
            <a:ext cx="4205168" cy="8051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Subscribers: $59.49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Non-subscribers: $59.87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9638943" y="5649754"/>
            <a:ext cx="420516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Similar spending patterns suggest untapped subscription potential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2716054"/>
            <a:ext cx="1619250" cy="441484"/>
          </a:xfrm>
          <a:prstGeom prst="roundRect">
            <a:avLst>
              <a:gd name="adj" fmla="val 6165"/>
            </a:avLst>
          </a:prstGeom>
          <a:noFill/>
          <a:ln w="7620">
            <a:solidFill>
              <a:srgbClr val="2150FE"/>
            </a:solidFill>
            <a:prstDash val="solid"/>
          </a:ln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37498" y="2846070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9675" y="2791658"/>
            <a:ext cx="1059656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150FE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DASHBOARD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32482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Power BI Insights</a:t>
            </a:r>
            <a:endParaRPr lang="en-US" sz="44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297204"/>
            <a:ext cx="914876" cy="9148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92154" y="42972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Clothing Dominates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992154" y="4787622"/>
            <a:ext cx="296025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$100K revenue, 1,800 sales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4297204"/>
            <a:ext cx="914876" cy="9148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434257" y="42972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Young Adults Lead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6434257" y="4787622"/>
            <a:ext cx="296025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Highest revenue and sales volume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4297204"/>
            <a:ext cx="914876" cy="9148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876359" y="42972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Shipping Preferences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876359" y="4787622"/>
            <a:ext cx="296025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Express users spend $2 more on average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2026-02-16T07:41:23Z</dcterms:created>
  <dcterms:modified xsi:type="dcterms:W3CDTF">2026-02-16T07:41:23Z</dcterms:modified>
</cp:coreProperties>
</file>